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4"/>
  </p:notesMasterIdLst>
  <p:sldIdLst>
    <p:sldId id="289" r:id="rId2"/>
    <p:sldId id="290" r:id="rId3"/>
    <p:sldId id="302" r:id="rId4"/>
    <p:sldId id="303" r:id="rId5"/>
    <p:sldId id="295" r:id="rId6"/>
    <p:sldId id="292" r:id="rId7"/>
    <p:sldId id="294" r:id="rId8"/>
    <p:sldId id="300" r:id="rId9"/>
    <p:sldId id="307" r:id="rId10"/>
    <p:sldId id="296" r:id="rId11"/>
    <p:sldId id="297" r:id="rId12"/>
    <p:sldId id="287" r:id="rId13"/>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2041"/>
  </p:normalViewPr>
  <p:slideViewPr>
    <p:cSldViewPr snapToGrid="0" snapToObjects="1">
      <p:cViewPr varScale="1">
        <p:scale>
          <a:sx n="139" d="100"/>
          <a:sy n="139" d="100"/>
        </p:scale>
        <p:origin x="1384"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a new section that will begin to look at OSS development.</a:t>
            </a:r>
          </a:p>
          <a:p>
            <a:r>
              <a:rPr lang="en-US" dirty="0"/>
              <a:t>  - Some concepts</a:t>
            </a:r>
          </a:p>
          <a:p>
            <a:r>
              <a:rPr lang="en-US" dirty="0"/>
              <a:t>  - Some tools and techniques</a:t>
            </a:r>
          </a:p>
          <a:p>
            <a:r>
              <a:rPr lang="en-US" dirty="0"/>
              <a:t>    - largely the same as those adopted in close source / proprietary software</a:t>
            </a:r>
          </a:p>
          <a:p>
            <a:r>
              <a:rPr lang="en-US" dirty="0"/>
              <a:t>    - version control / git / GitHub</a:t>
            </a:r>
          </a:p>
          <a:p>
            <a:r>
              <a:rPr lang="en-US"/>
              <a:t>    - Containers and docker</a:t>
            </a:r>
            <a:endParaRPr lang="en-US" dirty="0"/>
          </a:p>
        </p:txBody>
      </p:sp>
    </p:spTree>
    <p:extLst>
      <p:ext uri="{BB962C8B-B14F-4D97-AF65-F5344CB8AC3E}">
        <p14:creationId xmlns:p14="http://schemas.microsoft.com/office/powerpoint/2010/main" val="536591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CC indicates a Creative Commons License</a:t>
            </a:r>
          </a:p>
          <a:p>
            <a:r>
              <a:rPr lang="en-US" dirty="0"/>
              <a:t>A CC license like others grants permissions for the use of copyrighted material</a:t>
            </a:r>
          </a:p>
          <a:p>
            <a:r>
              <a:rPr lang="en-US" dirty="0"/>
              <a:t>With requirements.  Here:</a:t>
            </a:r>
          </a:p>
          <a:p>
            <a:r>
              <a:rPr lang="en-US" dirty="0"/>
              <a:t>  - by means you must provide attribution if you use it.</a:t>
            </a:r>
          </a:p>
          <a:p>
            <a:r>
              <a:rPr lang="en-US" dirty="0"/>
              <a:t>  - </a:t>
            </a:r>
            <a:r>
              <a:rPr lang="en-US" dirty="0" err="1"/>
              <a:t>sa</a:t>
            </a:r>
            <a:r>
              <a:rPr lang="en-US" dirty="0"/>
              <a:t> means you must share alike</a:t>
            </a:r>
          </a:p>
          <a:p>
            <a:endParaRPr lang="en-US" dirty="0"/>
          </a:p>
          <a:p>
            <a:r>
              <a:rPr lang="en-US" dirty="0"/>
              <a:t>What implications or questions does that raise?</a:t>
            </a:r>
          </a:p>
          <a:p>
            <a:r>
              <a:rPr lang="en-US" dirty="0"/>
              <a:t>  - Some possibilities:</a:t>
            </a:r>
          </a:p>
          <a:p>
            <a:r>
              <a:rPr lang="en-US" dirty="0"/>
              <a:t>  </a:t>
            </a:r>
          </a:p>
          <a:p>
            <a:endParaRPr lang="en-US" dirty="0"/>
          </a:p>
          <a:p>
            <a:r>
              <a:rPr lang="en-US" dirty="0"/>
              <a:t>Commercial software houses go to great length to ensure that no copyleft code appears in their products.</a:t>
            </a:r>
          </a:p>
        </p:txBody>
      </p:sp>
    </p:spTree>
    <p:extLst>
      <p:ext uri="{BB962C8B-B14F-4D97-AF65-F5344CB8AC3E}">
        <p14:creationId xmlns:p14="http://schemas.microsoft.com/office/powerpoint/2010/main" val="1497912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be a good time to point out this!</a:t>
            </a:r>
          </a:p>
          <a:p>
            <a:r>
              <a:rPr lang="en-US" dirty="0"/>
              <a:t>And the CC on the first slide too.</a:t>
            </a:r>
          </a:p>
          <a:p>
            <a:endParaRPr lang="en-US" dirty="0"/>
          </a:p>
        </p:txBody>
      </p:sp>
    </p:spTree>
    <p:extLst>
      <p:ext uri="{BB962C8B-B14F-4D97-AF65-F5344CB8AC3E}">
        <p14:creationId xmlns:p14="http://schemas.microsoft.com/office/powerpoint/2010/main" val="3698681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create IP then you have the legal right to control how it is used.</a:t>
            </a:r>
          </a:p>
          <a:p>
            <a:r>
              <a:rPr lang="en-US" dirty="0"/>
              <a:t>Or if you create IP for an employer they will typically, due to your employment contract, have that right.</a:t>
            </a:r>
          </a:p>
          <a:p>
            <a:r>
              <a:rPr lang="en-US" dirty="0"/>
              <a:t>  - This is known as a work for hire.</a:t>
            </a:r>
          </a:p>
          <a:p>
            <a:endParaRPr lang="en-US" dirty="0"/>
          </a:p>
          <a:p>
            <a:r>
              <a:rPr lang="en-US" dirty="0"/>
              <a:t>There are four main categories of legal protection that can be used to control how IP is used.</a:t>
            </a:r>
          </a:p>
          <a:p>
            <a:r>
              <a:rPr lang="en-US" dirty="0"/>
              <a:t>  - Which one applies depends upon what you are protecting.</a:t>
            </a:r>
          </a:p>
          <a:p>
            <a:r>
              <a:rPr lang="en-US" dirty="0"/>
              <a:t>  - We’ll deal with that in a moment.</a:t>
            </a:r>
          </a:p>
          <a:p>
            <a:r>
              <a:rPr lang="en-US" dirty="0"/>
              <a:t>  - These are legal protections and thus are governed by national and international laws</a:t>
            </a:r>
          </a:p>
          <a:p>
            <a:r>
              <a:rPr lang="en-US" dirty="0"/>
              <a:t>    - Extremely complex </a:t>
            </a:r>
          </a:p>
          <a:p>
            <a:r>
              <a:rPr lang="en-US" dirty="0"/>
              <a:t>    - Will differ by country</a:t>
            </a:r>
          </a:p>
          <a:p>
            <a:r>
              <a:rPr lang="en-US" dirty="0"/>
              <a:t>    - We’ll be trying to understand the basic ideas, see how they apply and look at some limited details.</a:t>
            </a:r>
          </a:p>
          <a:p>
            <a:r>
              <a:rPr lang="en-US" dirty="0"/>
              <a:t>    - Legal teams deal with the details when it really matters.</a:t>
            </a:r>
          </a:p>
          <a:p>
            <a:endParaRPr lang="en-US" dirty="0"/>
          </a:p>
          <a:p>
            <a:r>
              <a:rPr lang="en-US" dirty="0"/>
              <a:t>We’ll be looking primarily at the first 3 now.  </a:t>
            </a:r>
          </a:p>
          <a:p>
            <a:r>
              <a:rPr lang="en-US" dirty="0"/>
              <a:t>You’ll see a little bit about the 4</a:t>
            </a:r>
            <a:r>
              <a:rPr lang="en-US" baseline="30000" dirty="0"/>
              <a:t>th</a:t>
            </a:r>
            <a:r>
              <a:rPr lang="en-US" dirty="0"/>
              <a:t> in the Activities.</a:t>
            </a:r>
          </a:p>
          <a:p>
            <a:endParaRPr lang="en-US" dirty="0"/>
          </a:p>
          <a:p>
            <a:endParaRPr lang="en-US" dirty="0"/>
          </a:p>
        </p:txBody>
      </p:sp>
    </p:spTree>
    <p:extLst>
      <p:ext uri="{BB962C8B-B14F-4D97-AF65-F5344CB8AC3E}">
        <p14:creationId xmlns:p14="http://schemas.microsoft.com/office/powerpoint/2010/main" val="154217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likely familiar with these terms.</a:t>
            </a:r>
          </a:p>
          <a:p>
            <a:r>
              <a:rPr lang="en-US" dirty="0"/>
              <a:t>As a baseline… talk in small groups about each.</a:t>
            </a:r>
          </a:p>
          <a:p>
            <a:r>
              <a:rPr lang="en-US" dirty="0"/>
              <a:t>  - Give 3-5 minutes.</a:t>
            </a:r>
          </a:p>
          <a:p>
            <a:endParaRPr lang="en-US" dirty="0"/>
          </a:p>
          <a:p>
            <a:r>
              <a:rPr lang="en-US" dirty="0"/>
              <a:t>No research… just based on what you know from common knowledge.</a:t>
            </a:r>
          </a:p>
          <a:p>
            <a:r>
              <a:rPr lang="en-US" dirty="0"/>
              <a:t>Report out and allow some responses.</a:t>
            </a:r>
          </a:p>
          <a:p>
            <a:r>
              <a:rPr lang="en-US" dirty="0"/>
              <a:t> - But not the goal to define the terms precisely here.</a:t>
            </a:r>
          </a:p>
          <a:p>
            <a:r>
              <a:rPr lang="en-US" dirty="0"/>
              <a:t> - That’s next.</a:t>
            </a:r>
          </a:p>
          <a:p>
            <a:endParaRPr lang="en-US" dirty="0"/>
          </a:p>
        </p:txBody>
      </p:sp>
    </p:spTree>
    <p:extLst>
      <p:ext uri="{BB962C8B-B14F-4D97-AF65-F5344CB8AC3E}">
        <p14:creationId xmlns:p14="http://schemas.microsoft.com/office/powerpoint/2010/main" val="454730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table which gives more precise – but still non-legal – descriptions</a:t>
            </a:r>
          </a:p>
          <a:p>
            <a:endParaRPr lang="en-US" dirty="0"/>
          </a:p>
          <a:p>
            <a:r>
              <a:rPr lang="en-US" dirty="0"/>
              <a:t>In your small groups </a:t>
            </a:r>
          </a:p>
          <a:p>
            <a:r>
              <a:rPr lang="en-US" dirty="0"/>
              <a:t> - Discuss the items listed</a:t>
            </a:r>
          </a:p>
          <a:p>
            <a:r>
              <a:rPr lang="en-US" dirty="0"/>
              <a:t> - come to a consensus on the type of IP protection that would likely apply to each.</a:t>
            </a:r>
          </a:p>
          <a:p>
            <a:r>
              <a:rPr lang="en-US" dirty="0"/>
              <a:t>   - Likely take 10 minutes</a:t>
            </a:r>
          </a:p>
          <a:p>
            <a:endParaRPr lang="en-US" dirty="0"/>
          </a:p>
          <a:p>
            <a:r>
              <a:rPr lang="en-US" dirty="0"/>
              <a:t>Report out.</a:t>
            </a:r>
          </a:p>
          <a:p>
            <a:r>
              <a:rPr lang="en-US" dirty="0"/>
              <a:t>  - discuss any disagreements among the groups.</a:t>
            </a:r>
          </a:p>
          <a:p>
            <a:r>
              <a:rPr lang="en-US" dirty="0"/>
              <a:t>  - the last one is tricky…</a:t>
            </a:r>
          </a:p>
          <a:p>
            <a:r>
              <a:rPr lang="en-US" dirty="0"/>
              <a:t>    - It’s both patent and copyright</a:t>
            </a:r>
          </a:p>
          <a:p>
            <a:r>
              <a:rPr lang="en-US" dirty="0"/>
              <a:t>    - It is an expression of the patented process.</a:t>
            </a:r>
          </a:p>
          <a:p>
            <a:r>
              <a:rPr lang="en-US" dirty="0"/>
              <a:t>    - It is exists in a tangible medium.</a:t>
            </a:r>
          </a:p>
          <a:p>
            <a:endParaRPr lang="en-US" dirty="0"/>
          </a:p>
          <a:p>
            <a:r>
              <a:rPr lang="en-US" dirty="0"/>
              <a:t>Notes:</a:t>
            </a:r>
          </a:p>
          <a:p>
            <a:r>
              <a:rPr lang="en-US" sz="1400" b="0" i="0" dirty="0">
                <a:solidFill>
                  <a:srgbClr val="000000"/>
                </a:solidFill>
                <a:effectLst/>
                <a:latin typeface="Arial"/>
                <a:ea typeface="Arial"/>
                <a:cs typeface="Arial"/>
                <a:sym typeface="Arial" panose="020B0604020202020204" pitchFamily="34" charset="0"/>
              </a:rPr>
              <a:t>  - The word is a trademark of Google, and the PageRank process </a:t>
            </a:r>
            <a:r>
              <a:rPr lang="en-US" sz="1400" b="1" i="0" dirty="0">
                <a:solidFill>
                  <a:srgbClr val="000000"/>
                </a:solidFill>
                <a:effectLst/>
                <a:latin typeface="Arial"/>
                <a:ea typeface="Arial"/>
                <a:cs typeface="Arial"/>
                <a:sym typeface="Arial" panose="020B0604020202020204" pitchFamily="34" charset="0"/>
              </a:rPr>
              <a:t>has been patented</a:t>
            </a:r>
            <a:r>
              <a:rPr lang="en-US" sz="1400" b="0" i="0" dirty="0">
                <a:solidFill>
                  <a:srgbClr val="000000"/>
                </a:solidFill>
                <a:effectLst/>
                <a:latin typeface="Arial"/>
                <a:ea typeface="Arial"/>
                <a:cs typeface="Arial"/>
                <a:sym typeface="Arial" panose="020B0604020202020204" pitchFamily="34" charset="0"/>
              </a:rPr>
              <a:t> (U.S. Patent 6,285,999).</a:t>
            </a:r>
          </a:p>
          <a:p>
            <a:r>
              <a:rPr lang="en-US" sz="1400" b="0" i="0" dirty="0">
                <a:solidFill>
                  <a:srgbClr val="000000"/>
                </a:solidFill>
                <a:effectLst/>
                <a:latin typeface="Arial"/>
                <a:cs typeface="Arial"/>
                <a:sym typeface="Arial" panose="020B0604020202020204" pitchFamily="34" charset="0"/>
              </a:rPr>
              <a:t>    - Wikipedia</a:t>
            </a:r>
            <a:endParaRPr lang="en-US" dirty="0"/>
          </a:p>
          <a:p>
            <a:r>
              <a:rPr lang="en-US" sz="1400" b="0" i="0" dirty="0">
                <a:solidFill>
                  <a:srgbClr val="000000"/>
                </a:solidFill>
                <a:effectLst/>
                <a:latin typeface="Arial"/>
                <a:ea typeface="Arial"/>
                <a:cs typeface="Arial"/>
                <a:sym typeface="Arial" panose="020B0604020202020204" pitchFamily="34" charset="0"/>
              </a:rPr>
              <a:t>  - The original PageRank patent, developed and owned by Google, expired on January 9th, 2019. </a:t>
            </a:r>
          </a:p>
          <a:p>
            <a:r>
              <a:rPr lang="en-US" sz="1400" b="0" i="0" dirty="0">
                <a:solidFill>
                  <a:srgbClr val="000000"/>
                </a:solidFill>
                <a:effectLst/>
                <a:latin typeface="Arial"/>
                <a:ea typeface="Arial"/>
                <a:cs typeface="Arial"/>
                <a:sym typeface="Arial" panose="020B0604020202020204" pitchFamily="34" charset="0"/>
              </a:rPr>
              <a:t>  - Google holds an updated PageRank patent titled “Producing a ranking for pages using distances in a web-linked graph.”</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blogs.cornell.edu</a:t>
            </a:r>
            <a:r>
              <a:rPr lang="en-US" sz="1400" b="0" i="0" dirty="0">
                <a:solidFill>
                  <a:srgbClr val="000000"/>
                </a:solidFill>
                <a:effectLst/>
                <a:latin typeface="Arial"/>
                <a:cs typeface="Arial"/>
                <a:sym typeface="Arial" panose="020B0604020202020204" pitchFamily="34" charset="0"/>
              </a:rPr>
              <a:t>/info2040/2019/10/28/googles-</a:t>
            </a:r>
            <a:r>
              <a:rPr lang="en-US" sz="1400" b="0" i="0" dirty="0" err="1">
                <a:solidFill>
                  <a:srgbClr val="000000"/>
                </a:solidFill>
                <a:effectLst/>
                <a:latin typeface="Arial"/>
                <a:cs typeface="Arial"/>
                <a:sym typeface="Arial" panose="020B0604020202020204" pitchFamily="34" charset="0"/>
              </a:rPr>
              <a:t>pagerank</a:t>
            </a:r>
            <a:r>
              <a:rPr lang="en-US" sz="1400" b="0" i="0" dirty="0">
                <a:solidFill>
                  <a:srgbClr val="000000"/>
                </a:solidFill>
                <a:effectLst/>
                <a:latin typeface="Arial"/>
                <a:cs typeface="Arial"/>
                <a:sym typeface="Arial" panose="020B0604020202020204" pitchFamily="34" charset="0"/>
              </a:rPr>
              <a:t>-patent-has-just-expired-</a:t>
            </a:r>
            <a:r>
              <a:rPr lang="en-US" sz="1400" b="0" i="0" dirty="0" err="1">
                <a:solidFill>
                  <a:srgbClr val="000000"/>
                </a:solidFill>
                <a:effectLst/>
                <a:latin typeface="Arial"/>
                <a:cs typeface="Arial"/>
                <a:sym typeface="Arial" panose="020B0604020202020204" pitchFamily="34" charset="0"/>
              </a:rPr>
              <a:t>heres</a:t>
            </a:r>
            <a:r>
              <a:rPr lang="en-US" sz="1400" b="0" i="0" dirty="0">
                <a:solidFill>
                  <a:srgbClr val="000000"/>
                </a:solidFill>
                <a:effectLst/>
                <a:latin typeface="Arial"/>
                <a:cs typeface="Arial"/>
                <a:sym typeface="Arial" panose="020B0604020202020204" pitchFamily="34" charset="0"/>
              </a:rPr>
              <a:t>-what-happens-now/</a:t>
            </a:r>
            <a:endParaRPr lang="en-US" dirty="0"/>
          </a:p>
          <a:p>
            <a:r>
              <a:rPr lang="en-US" dirty="0"/>
              <a:t>  - </a:t>
            </a:r>
            <a:r>
              <a:rPr lang="en-US" sz="1400" b="0" i="0" dirty="0">
                <a:solidFill>
                  <a:srgbClr val="000000"/>
                </a:solidFill>
                <a:effectLst/>
                <a:latin typeface="Arial"/>
                <a:ea typeface="Arial"/>
                <a:cs typeface="Arial"/>
                <a:sym typeface="Arial" panose="020B0604020202020204" pitchFamily="34" charset="0"/>
              </a:rPr>
              <a:t>The iconic startup sound of Apple's Mac computers is now trademarked in the United States</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www.cnet.com</a:t>
            </a:r>
            <a:r>
              <a:rPr lang="en-US" sz="1400" b="0" i="0" dirty="0">
                <a:solidFill>
                  <a:srgbClr val="000000"/>
                </a:solidFill>
                <a:effectLst/>
                <a:latin typeface="Arial"/>
                <a:cs typeface="Arial"/>
                <a:sym typeface="Arial" panose="020B0604020202020204" pitchFamily="34" charset="0"/>
              </a:rPr>
              <a:t>/news/apple-wins-u-s-trademark-for-mac-boot-chime/</a:t>
            </a:r>
            <a:endParaRPr lang="en-US" dirty="0"/>
          </a:p>
        </p:txBody>
      </p:sp>
    </p:spTree>
    <p:extLst>
      <p:ext uri="{BB962C8B-B14F-4D97-AF65-F5344CB8AC3E}">
        <p14:creationId xmlns:p14="http://schemas.microsoft.com/office/powerpoint/2010/main" val="3384076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concrete recap of some of what should have come from discussion on prior slide.</a:t>
            </a:r>
          </a:p>
          <a:p>
            <a:r>
              <a:rPr lang="en-US" dirty="0"/>
              <a:t>  - So may be quick.</a:t>
            </a:r>
          </a:p>
          <a:p>
            <a:endParaRPr lang="en-US" dirty="0"/>
          </a:p>
          <a:p>
            <a:r>
              <a:rPr lang="en-US" dirty="0"/>
              <a:t>All software, like every creative work, is immediately and automatically copyrighted.</a:t>
            </a:r>
          </a:p>
          <a:p>
            <a:r>
              <a:rPr lang="en-US" dirty="0"/>
              <a:t>  - Including the shell script you wrote last week.</a:t>
            </a:r>
          </a:p>
          <a:p>
            <a:endParaRPr lang="en-US" dirty="0"/>
          </a:p>
          <a:p>
            <a:r>
              <a:rPr lang="en-US" dirty="0"/>
              <a:t>Software that expresses a novel process with commercial value is patentable.</a:t>
            </a:r>
          </a:p>
          <a:p>
            <a:r>
              <a:rPr lang="en-US" dirty="0"/>
              <a:t>https://</a:t>
            </a:r>
            <a:r>
              <a:rPr lang="en-US" dirty="0" err="1"/>
              <a:t>arapackelaw.com</a:t>
            </a:r>
            <a:r>
              <a:rPr lang="en-US" dirty="0"/>
              <a:t>/patents/</a:t>
            </a:r>
            <a:r>
              <a:rPr lang="en-US" dirty="0" err="1"/>
              <a:t>softwaremobile</a:t>
            </a:r>
            <a:r>
              <a:rPr lang="en-US" dirty="0"/>
              <a:t>-apps/recent-software-patent-examples/</a:t>
            </a:r>
          </a:p>
          <a:p>
            <a:r>
              <a:rPr lang="en-US" dirty="0"/>
              <a:t>  - Googles </a:t>
            </a:r>
            <a:r>
              <a:rPr lang="en-US" dirty="0" err="1"/>
              <a:t>pageRank</a:t>
            </a:r>
            <a:r>
              <a:rPr lang="en-US" dirty="0"/>
              <a:t> algorithm for ranking search results </a:t>
            </a:r>
          </a:p>
          <a:p>
            <a:r>
              <a:rPr lang="en-US" dirty="0"/>
              <a:t>  - </a:t>
            </a:r>
            <a:r>
              <a:rPr lang="en-US" dirty="0" err="1"/>
              <a:t>AirBnB</a:t>
            </a:r>
            <a:r>
              <a:rPr lang="en-US" dirty="0"/>
              <a:t> – automated determination of booking </a:t>
            </a:r>
            <a:r>
              <a:rPr lang="en-US" dirty="0" err="1"/>
              <a:t>availbility</a:t>
            </a:r>
            <a:endParaRPr lang="en-US" dirty="0"/>
          </a:p>
          <a:p>
            <a:r>
              <a:rPr lang="en-US" dirty="0"/>
              <a:t>  - </a:t>
            </a:r>
            <a:r>
              <a:rPr lang="en-US" dirty="0" err="1"/>
              <a:t>CoinBase</a:t>
            </a:r>
            <a:r>
              <a:rPr lang="en-US" dirty="0"/>
              <a:t> – instant exchange of bitcoin payments</a:t>
            </a:r>
          </a:p>
          <a:p>
            <a:r>
              <a:rPr lang="en-US" dirty="0"/>
              <a:t>  - Facebook – dynamic mask application</a:t>
            </a:r>
          </a:p>
          <a:p>
            <a:endParaRPr lang="en-US" dirty="0"/>
          </a:p>
          <a:p>
            <a:endParaRPr lang="en-US" dirty="0"/>
          </a:p>
          <a:p>
            <a:r>
              <a:rPr lang="en-US" dirty="0"/>
              <a:t>Software provides services and thus can be given a name and trademarked to brand them.</a:t>
            </a:r>
          </a:p>
          <a:p>
            <a:r>
              <a:rPr lang="en-US" dirty="0"/>
              <a:t>  - Microsoft Word, Windows, PowerPoint, </a:t>
            </a:r>
            <a:r>
              <a:rPr lang="en-US" dirty="0" err="1"/>
              <a:t>etc</a:t>
            </a:r>
            <a:endParaRPr lang="en-US" dirty="0"/>
          </a:p>
          <a:p>
            <a:r>
              <a:rPr lang="en-US" dirty="0"/>
              <a:t>  - Adobe Acrobat</a:t>
            </a:r>
          </a:p>
          <a:p>
            <a:r>
              <a:rPr lang="en-US" dirty="0"/>
              <a:t>  - Safari,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624782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broad categories of licenses.</a:t>
            </a:r>
          </a:p>
          <a:p>
            <a:endParaRPr lang="en-US" dirty="0"/>
          </a:p>
          <a:p>
            <a:r>
              <a:rPr lang="en-US" dirty="0"/>
              <a:t>Proprietary licenses</a:t>
            </a:r>
          </a:p>
          <a:p>
            <a:r>
              <a:rPr lang="en-US" dirty="0"/>
              <a:t>  - Usually employed by companies who earn money from the sale of the software</a:t>
            </a:r>
          </a:p>
          <a:p>
            <a:endParaRPr lang="en-US" dirty="0"/>
          </a:p>
          <a:p>
            <a:r>
              <a:rPr lang="en-US" dirty="0"/>
              <a:t>  - These licenses are typically restrictive and use the copyright ownership to:</a:t>
            </a:r>
          </a:p>
          <a:p>
            <a:r>
              <a:rPr lang="en-US" dirty="0"/>
              <a:t>    - keep the code secret </a:t>
            </a:r>
          </a:p>
          <a:p>
            <a:r>
              <a:rPr lang="en-US" dirty="0"/>
              <a:t>    - prohibiting copying, sharing or modifying the software</a:t>
            </a:r>
          </a:p>
          <a:p>
            <a:r>
              <a:rPr lang="en-US" dirty="0"/>
              <a:t>    - protect the company’s ability to make a profit from the sale of the software.</a:t>
            </a:r>
          </a:p>
          <a:p>
            <a:endParaRPr lang="en-US" dirty="0"/>
          </a:p>
          <a:p>
            <a:r>
              <a:rPr lang="en-US" dirty="0"/>
              <a:t>FOSS licenses </a:t>
            </a:r>
          </a:p>
          <a:p>
            <a:r>
              <a:rPr lang="en-US" dirty="0"/>
              <a:t>  - Employed to ensure the software is available to benefit everyone.</a:t>
            </a:r>
          </a:p>
          <a:p>
            <a:r>
              <a:rPr lang="en-US" dirty="0"/>
              <a:t>  - The value here is not commercial.</a:t>
            </a:r>
          </a:p>
          <a:p>
            <a:r>
              <a:rPr lang="en-US" dirty="0"/>
              <a:t>  - Instead the value is:</a:t>
            </a:r>
          </a:p>
          <a:p>
            <a:r>
              <a:rPr lang="en-US" dirty="0"/>
              <a:t>    - its availability for all to use and improve</a:t>
            </a:r>
          </a:p>
          <a:p>
            <a:r>
              <a:rPr lang="en-US" dirty="0"/>
              <a:t>    - the expanded community working on its development</a:t>
            </a:r>
          </a:p>
          <a:p>
            <a:r>
              <a:rPr lang="en-US" dirty="0"/>
              <a:t>    - the expanded community of users</a:t>
            </a:r>
          </a:p>
          <a:p>
            <a:endParaRPr lang="en-US" dirty="0"/>
          </a:p>
          <a:p>
            <a:r>
              <a:rPr lang="en-US" dirty="0"/>
              <a:t>  - These licenses are generally permissive and use the copyright ownership to:</a:t>
            </a:r>
          </a:p>
          <a:p>
            <a:r>
              <a:rPr lang="en-US" dirty="0"/>
              <a:t>    - Grant others the rights to “the 4 freedoms”  (From first meeting).</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a:t>
            </a:r>
            <a:r>
              <a:rPr lang="en-US" sz="1400" dirty="0"/>
              <a:t>Free to run and use it for any purpose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a:t>
            </a:r>
            <a:r>
              <a:rPr lang="en-US" sz="1400" dirty="0"/>
              <a:t>Free to redistribute it</a:t>
            </a:r>
          </a:p>
          <a:p>
            <a:r>
              <a:rPr lang="en-US" dirty="0"/>
              <a:t>      - </a:t>
            </a:r>
            <a:r>
              <a:rPr lang="en-US" sz="2000" dirty="0"/>
              <a:t>Free to study and modify it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sz="2000" dirty="0"/>
              <a:t>      - </a:t>
            </a:r>
            <a:r>
              <a:rPr lang="en-US" sz="1400" dirty="0"/>
              <a:t>Free to redistribute it with modifications</a:t>
            </a:r>
            <a:endParaRPr lang="en-US" dirty="0"/>
          </a:p>
          <a:p>
            <a:endParaRPr lang="en-US" dirty="0"/>
          </a:p>
        </p:txBody>
      </p:sp>
    </p:spTree>
    <p:extLst>
      <p:ext uri="{BB962C8B-B14F-4D97-AF65-F5344CB8AC3E}">
        <p14:creationId xmlns:p14="http://schemas.microsoft.com/office/powerpoint/2010/main" val="2667399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extremes of FOSS licenses</a:t>
            </a:r>
          </a:p>
          <a:p>
            <a:r>
              <a:rPr lang="en-US" dirty="0"/>
              <a:t>  - There is now a spectrum of licenses n between these two extremes</a:t>
            </a:r>
          </a:p>
          <a:p>
            <a:endParaRPr lang="en-US" dirty="0"/>
          </a:p>
          <a:p>
            <a:r>
              <a:rPr lang="en-US" dirty="0"/>
              <a:t>  - Permissive</a:t>
            </a:r>
          </a:p>
          <a:p>
            <a:r>
              <a:rPr lang="en-US" dirty="0"/>
              <a:t>    - Grant the user the right to do pretty much anything they want with the IP.</a:t>
            </a:r>
          </a:p>
          <a:p>
            <a:r>
              <a:rPr lang="en-US" dirty="0"/>
              <a:t>    - With minimum if any requirements of the user.</a:t>
            </a:r>
          </a:p>
          <a:p>
            <a:r>
              <a:rPr lang="en-US" dirty="0"/>
              <a:t>    - Also called “do anything” or “anything goes” licenses.</a:t>
            </a:r>
          </a:p>
          <a:p>
            <a:endParaRPr lang="en-US" dirty="0"/>
          </a:p>
          <a:p>
            <a:r>
              <a:rPr lang="en-US" dirty="0"/>
              <a:t>  - Copyleft (a play on copyright)</a:t>
            </a:r>
          </a:p>
          <a:p>
            <a:r>
              <a:rPr lang="en-US" dirty="0"/>
              <a:t>    - Usually grant the 4 freedoms.</a:t>
            </a:r>
          </a:p>
          <a:p>
            <a:r>
              <a:rPr lang="en-US" dirty="0"/>
              <a:t>    - Require that in order to receive those permissions what you produce must also have a copyleft license.</a:t>
            </a:r>
          </a:p>
          <a:p>
            <a:r>
              <a:rPr lang="en-US" dirty="0"/>
              <a:t>    - Also called “share-a-like” or “viral” licenses</a:t>
            </a:r>
          </a:p>
          <a:p>
            <a:r>
              <a:rPr lang="en-US" dirty="0"/>
              <a:t>      - Share-a-like if you want a positive connotation</a:t>
            </a:r>
          </a:p>
          <a:p>
            <a:r>
              <a:rPr lang="en-US" dirty="0"/>
              <a:t>      - Viral if you want a negative connotation</a:t>
            </a:r>
          </a:p>
          <a:p>
            <a:endParaRPr lang="en-US" dirty="0"/>
          </a:p>
        </p:txBody>
      </p:sp>
    </p:spTree>
    <p:extLst>
      <p:ext uri="{BB962C8B-B14F-4D97-AF65-F5344CB8AC3E}">
        <p14:creationId xmlns:p14="http://schemas.microsoft.com/office/powerpoint/2010/main" val="3822813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 example of a license.</a:t>
            </a:r>
          </a:p>
          <a:p>
            <a:r>
              <a:rPr lang="en-US" dirty="0"/>
              <a:t>  - Note: The small text is less relevant to this conversation…</a:t>
            </a:r>
          </a:p>
          <a:p>
            <a:endParaRPr lang="en-US" dirty="0"/>
          </a:p>
          <a:p>
            <a:r>
              <a:rPr lang="en-US" dirty="0"/>
              <a:t>  - Is this license permissive or copyleft?</a:t>
            </a:r>
          </a:p>
          <a:p>
            <a:r>
              <a:rPr lang="en-US" dirty="0"/>
              <a:t>  - Why do you think that?</a:t>
            </a:r>
          </a:p>
          <a:p>
            <a:endParaRPr lang="en-US" dirty="0"/>
          </a:p>
          <a:p>
            <a:r>
              <a:rPr lang="en-US" dirty="0"/>
              <a:t>What permissions does this license grant?</a:t>
            </a:r>
          </a:p>
          <a:p>
            <a:r>
              <a:rPr lang="en-US" dirty="0"/>
              <a:t>  - can cell it, can relicense it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Anything surprising there?</a:t>
            </a:r>
          </a:p>
          <a:p>
            <a:r>
              <a:rPr lang="en-US" dirty="0"/>
              <a:t>  - You can sub-</a:t>
            </a:r>
            <a:r>
              <a:rPr lang="en-US" dirty="0" err="1"/>
              <a:t>licence</a:t>
            </a:r>
            <a:r>
              <a:rPr lang="en-US" dirty="0"/>
              <a:t> and/or sell copies!</a:t>
            </a:r>
          </a:p>
          <a:p>
            <a:r>
              <a:rPr lang="en-US" dirty="0"/>
              <a:t>  - You could use it in a commercial product</a:t>
            </a:r>
          </a:p>
          <a:p>
            <a:endParaRPr lang="en-US" dirty="0"/>
          </a:p>
          <a:p>
            <a:r>
              <a:rPr lang="en-US" dirty="0"/>
              <a:t>  - Important Note: </a:t>
            </a:r>
          </a:p>
          <a:p>
            <a:r>
              <a:rPr lang="en-US" dirty="0"/>
              <a:t>    - This license allows but does not require that you permit persons to whom you furnish the software do the same.</a:t>
            </a:r>
          </a:p>
          <a:p>
            <a:r>
              <a:rPr lang="en-US" dirty="0"/>
              <a:t>    - You can place any restrictions you like on your version – i.e. sublicence it.</a:t>
            </a:r>
          </a:p>
          <a:p>
            <a:r>
              <a:rPr lang="en-US" dirty="0"/>
              <a:t>    - But note that they can still do what they want with the original (i.e. get it from where you got it).</a:t>
            </a:r>
          </a:p>
          <a:p>
            <a:endParaRPr lang="en-US" dirty="0"/>
          </a:p>
          <a:p>
            <a:r>
              <a:rPr lang="en-US" dirty="0"/>
              <a:t>What does this license require for you to receive these permissions?</a:t>
            </a:r>
          </a:p>
          <a:p>
            <a:r>
              <a:rPr lang="en-US" dirty="0"/>
              <a:t>   - Only that the copyright and permission notice be included.</a:t>
            </a:r>
          </a:p>
          <a:p>
            <a:r>
              <a:rPr lang="en-US" dirty="0"/>
              <a:t>   - Note that the notice only applies to the pieces that you used that were under the original license.</a:t>
            </a:r>
          </a:p>
          <a:p>
            <a:endParaRPr lang="en-US" dirty="0"/>
          </a:p>
        </p:txBody>
      </p:sp>
    </p:spTree>
    <p:extLst>
      <p:ext uri="{BB962C8B-B14F-4D97-AF65-F5344CB8AC3E}">
        <p14:creationId xmlns:p14="http://schemas.microsoft.com/office/powerpoint/2010/main" val="2521921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another example of a license.</a:t>
            </a:r>
          </a:p>
          <a:p>
            <a:r>
              <a:rPr lang="en-US" dirty="0"/>
              <a:t>  - Note: This is just a small part of this particular license.</a:t>
            </a:r>
          </a:p>
          <a:p>
            <a:endParaRPr lang="en-US" dirty="0"/>
          </a:p>
          <a:p>
            <a:r>
              <a:rPr lang="en-US" dirty="0"/>
              <a:t>  - Is this license permissive or copyleft?</a:t>
            </a:r>
          </a:p>
          <a:p>
            <a:r>
              <a:rPr lang="en-US" dirty="0"/>
              <a:t>  - Why do you think that?</a:t>
            </a:r>
          </a:p>
          <a:p>
            <a:endParaRPr lang="en-US" dirty="0"/>
          </a:p>
          <a:p>
            <a:r>
              <a:rPr lang="en-US" dirty="0"/>
              <a:t>What permissions does this section grant?</a:t>
            </a:r>
          </a:p>
          <a:p>
            <a:r>
              <a:rPr lang="en-US" dirty="0"/>
              <a:t>  - what does it mean to convey?</a:t>
            </a:r>
          </a:p>
          <a:p>
            <a:endParaRPr lang="en-US" dirty="0"/>
          </a:p>
        </p:txBody>
      </p:sp>
    </p:spTree>
    <p:extLst>
      <p:ext uri="{BB962C8B-B14F-4D97-AF65-F5344CB8AC3E}">
        <p14:creationId xmlns:p14="http://schemas.microsoft.com/office/powerpoint/2010/main" val="569538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fsf.org/" TargetMode="External"/><Relationship Id="rId3" Type="http://schemas.openxmlformats.org/officeDocument/2006/relationships/image" Target="../media/image2.png"/><Relationship Id="rId7" Type="http://schemas.openxmlformats.org/officeDocument/2006/relationships/hyperlink" Target="https://opensource.or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fossbytes.com/open-sources-license-type/" TargetMode="Externa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hyperlink" Target="https://meta.stackexchange.com/questions/12527/do-i-have-to-worry-about-copyright-issues-for-code-posted-on-stack-overflow"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hyperlink" Target="https://www.slidescarnival.com/?utm_source=template" TargetMode="External"/><Relationship Id="rId7" Type="http://schemas.openxmlformats.org/officeDocument/2006/relationships/hyperlink" Target="https://creativecommons.org/licenses/by-nc/4.0/"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1.tiff"/><Relationship Id="rId5" Type="http://schemas.openxmlformats.org/officeDocument/2006/relationships/hyperlink" Target="https://creativecommons.org/licenses/by/4.0/"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22B4D-E473-CF4B-ABB1-324C5AE1C06C}"/>
              </a:ext>
            </a:extLst>
          </p:cNvPr>
          <p:cNvSpPr>
            <a:spLocks noGrp="1"/>
          </p:cNvSpPr>
          <p:nvPr>
            <p:ph type="ctrTitle"/>
          </p:nvPr>
        </p:nvSpPr>
        <p:spPr>
          <a:xfrm>
            <a:off x="761999" y="696425"/>
            <a:ext cx="6196362" cy="1159800"/>
          </a:xfrm>
        </p:spPr>
        <p:txBody>
          <a:bodyPr/>
          <a:lstStyle/>
          <a:p>
            <a:r>
              <a:rPr lang="en-US" sz="4400" dirty="0"/>
              <a:t>06 – Software Licensing and FOSS</a:t>
            </a:r>
          </a:p>
        </p:txBody>
      </p:sp>
      <p:sp>
        <p:nvSpPr>
          <p:cNvPr id="4" name="TextBox 3">
            <a:extLst>
              <a:ext uri="{FF2B5EF4-FFF2-40B4-BE49-F238E27FC236}">
                <a16:creationId xmlns:a16="http://schemas.microsoft.com/office/drawing/2014/main" id="{5E6F10D7-3AEE-DE4A-A144-D3A7B7CCE3FB}"/>
              </a:ext>
            </a:extLst>
          </p:cNvPr>
          <p:cNvSpPr txBox="1"/>
          <p:nvPr/>
        </p:nvSpPr>
        <p:spPr>
          <a:xfrm>
            <a:off x="758639" y="2361003"/>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dirty="0">
                <a:solidFill>
                  <a:schemeClr val="accent4">
                    <a:lumMod val="20000"/>
                    <a:lumOff val="80000"/>
                  </a:schemeClr>
                </a:solidFill>
              </a:rPr>
              <a:t>Fall 2021</a:t>
            </a:r>
          </a:p>
        </p:txBody>
      </p:sp>
      <p:pic>
        <p:nvPicPr>
          <p:cNvPr id="6" name="Picture 5">
            <a:extLst>
              <a:ext uri="{FF2B5EF4-FFF2-40B4-BE49-F238E27FC236}">
                <a16:creationId xmlns:a16="http://schemas.microsoft.com/office/drawing/2014/main" id="{AACCF9C7-4A8B-884A-8CBC-134D01EF3370}"/>
              </a:ext>
            </a:extLst>
          </p:cNvPr>
          <p:cNvPicPr>
            <a:picLocks noChangeAspect="1"/>
          </p:cNvPicPr>
          <p:nvPr/>
        </p:nvPicPr>
        <p:blipFill>
          <a:blip r:embed="rId3"/>
          <a:stretch>
            <a:fillRect/>
          </a:stretch>
        </p:blipFill>
        <p:spPr>
          <a:xfrm rot="21082246">
            <a:off x="4392575" y="1802607"/>
            <a:ext cx="3153623" cy="2109047"/>
          </a:xfrm>
          <a:prstGeom prst="rect">
            <a:avLst/>
          </a:prstGeom>
          <a:effectLst>
            <a:softEdge rad="63500"/>
          </a:effectLst>
        </p:spPr>
      </p:pic>
      <p:sp>
        <p:nvSpPr>
          <p:cNvPr id="8" name="TextBox 7">
            <a:extLst>
              <a:ext uri="{FF2B5EF4-FFF2-40B4-BE49-F238E27FC236}">
                <a16:creationId xmlns:a16="http://schemas.microsoft.com/office/drawing/2014/main" id="{FA416A2B-BFCB-404D-AB7A-60CF7480824D}"/>
              </a:ext>
            </a:extLst>
          </p:cNvPr>
          <p:cNvSpPr txBox="1"/>
          <p:nvPr/>
        </p:nvSpPr>
        <p:spPr>
          <a:xfrm>
            <a:off x="867934" y="4851492"/>
            <a:ext cx="3106941" cy="253916"/>
          </a:xfrm>
          <a:prstGeom prst="rect">
            <a:avLst/>
          </a:prstGeom>
          <a:noFill/>
        </p:spPr>
        <p:txBody>
          <a:bodyPr wrap="none" rtlCol="0">
            <a:spAutoFit/>
          </a:bodyPr>
          <a:lstStyle/>
          <a:p>
            <a:r>
              <a:rPr lang="en-US" sz="1050" dirty="0">
                <a:solidFill>
                  <a:schemeClr val="accent5">
                    <a:lumMod val="75000"/>
                    <a:lumOff val="25000"/>
                  </a:schemeClr>
                </a:solidFill>
                <a:hlinkClick r:id="rId4">
                  <a:extLst>
                    <a:ext uri="{A12FA001-AC4F-418D-AE19-62706E023703}">
                      <ahyp:hlinkClr xmlns:ahyp="http://schemas.microsoft.com/office/drawing/2018/hyperlinkcolor" val="tx"/>
                    </a:ext>
                  </a:extLst>
                </a:hlinkClick>
              </a:rPr>
              <a:t>https://fossbytes.com/open-sources-license-type/</a:t>
            </a:r>
            <a:endParaRPr lang="en-US" sz="1050" dirty="0">
              <a:solidFill>
                <a:schemeClr val="accent5">
                  <a:lumMod val="75000"/>
                  <a:lumOff val="25000"/>
                </a:schemeClr>
              </a:solidFill>
            </a:endParaRPr>
          </a:p>
        </p:txBody>
      </p:sp>
      <p:pic>
        <p:nvPicPr>
          <p:cNvPr id="10" name="Picture 9">
            <a:extLst>
              <a:ext uri="{FF2B5EF4-FFF2-40B4-BE49-F238E27FC236}">
                <a16:creationId xmlns:a16="http://schemas.microsoft.com/office/drawing/2014/main" id="{AE5CFBB5-35EB-674E-8320-6D97B3EC550D}"/>
              </a:ext>
            </a:extLst>
          </p:cNvPr>
          <p:cNvPicPr>
            <a:picLocks noChangeAspect="1"/>
          </p:cNvPicPr>
          <p:nvPr/>
        </p:nvPicPr>
        <p:blipFill>
          <a:blip r:embed="rId5"/>
          <a:stretch>
            <a:fillRect/>
          </a:stretch>
        </p:blipFill>
        <p:spPr>
          <a:xfrm>
            <a:off x="3887612" y="4894182"/>
            <a:ext cx="440066" cy="168536"/>
          </a:xfrm>
          <a:prstGeom prst="rect">
            <a:avLst/>
          </a:prstGeom>
        </p:spPr>
      </p:pic>
      <p:pic>
        <p:nvPicPr>
          <p:cNvPr id="1026" name="Picture 2" descr="Home">
            <a:extLst>
              <a:ext uri="{FF2B5EF4-FFF2-40B4-BE49-F238E27FC236}">
                <a16:creationId xmlns:a16="http://schemas.microsoft.com/office/drawing/2014/main" id="{C7AC8D0A-A5A5-434B-885D-8CE67E8105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10659" y="3287276"/>
            <a:ext cx="1317019" cy="131701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F1110D5-204A-CB4F-8679-97B149062A93}"/>
              </a:ext>
            </a:extLst>
          </p:cNvPr>
          <p:cNvSpPr txBox="1"/>
          <p:nvPr/>
        </p:nvSpPr>
        <p:spPr>
          <a:xfrm>
            <a:off x="15321" y="4674127"/>
            <a:ext cx="3639138" cy="253916"/>
          </a:xfrm>
          <a:prstGeom prst="rect">
            <a:avLst/>
          </a:prstGeom>
          <a:noFill/>
        </p:spPr>
        <p:txBody>
          <a:bodyPr wrap="none" rtlCol="0">
            <a:spAutoFit/>
          </a:bodyPr>
          <a:lstStyle/>
          <a:p>
            <a:r>
              <a:rPr lang="en-US" sz="1050" dirty="0">
                <a:solidFill>
                  <a:schemeClr val="accent5">
                    <a:lumMod val="75000"/>
                    <a:lumOff val="25000"/>
                  </a:schemeClr>
                </a:solidFill>
              </a:rPr>
              <a:t>Images from: </a:t>
            </a:r>
            <a:r>
              <a:rPr lang="en-US" sz="105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 https://opensource.org/</a:t>
            </a:r>
            <a:r>
              <a:rPr lang="en-US" sz="1050" dirty="0">
                <a:solidFill>
                  <a:schemeClr val="accent5">
                    <a:lumMod val="75000"/>
                    <a:lumOff val="25000"/>
                  </a:schemeClr>
                </a:solidFill>
              </a:rPr>
              <a:t>, </a:t>
            </a:r>
            <a:r>
              <a:rPr lang="en-US" sz="105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https://www.fsf.org/</a:t>
            </a:r>
            <a:endParaRPr lang="en-US" sz="1050" dirty="0">
              <a:solidFill>
                <a:schemeClr val="accent5">
                  <a:lumMod val="75000"/>
                  <a:lumOff val="25000"/>
                </a:schemeClr>
              </a:solidFill>
            </a:endParaRPr>
          </a:p>
        </p:txBody>
      </p:sp>
      <p:pic>
        <p:nvPicPr>
          <p:cNvPr id="1028" name="Picture 4">
            <a:extLst>
              <a:ext uri="{FF2B5EF4-FFF2-40B4-BE49-F238E27FC236}">
                <a16:creationId xmlns:a16="http://schemas.microsoft.com/office/drawing/2014/main" id="{745FD4E4-E2FC-2446-A4E0-ADD986575B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20295109">
            <a:off x="277212" y="3352416"/>
            <a:ext cx="3594100" cy="419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Stack Overflow…</a:t>
            </a:r>
          </a:p>
          <a:p>
            <a:pPr lvl="1"/>
            <a:endParaRPr lang="en-US" sz="1200" dirty="0"/>
          </a:p>
          <a:p>
            <a:pPr lvl="1"/>
            <a:r>
              <a:rPr lang="en-US" sz="1800" dirty="0">
                <a:hlinkClick r:id="rId3"/>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7" name="Picture 6">
            <a:extLst>
              <a:ext uri="{FF2B5EF4-FFF2-40B4-BE49-F238E27FC236}">
                <a16:creationId xmlns:a16="http://schemas.microsoft.com/office/drawing/2014/main" id="{F95C814C-8E1C-8248-BC89-DAE18CC0C37C}"/>
              </a:ext>
            </a:extLst>
          </p:cNvPr>
          <p:cNvPicPr>
            <a:picLocks noChangeAspect="1"/>
          </p:cNvPicPr>
          <p:nvPr/>
        </p:nvPicPr>
        <p:blipFill>
          <a:blip r:embed="rId4"/>
          <a:stretch>
            <a:fillRect/>
          </a:stretch>
        </p:blipFill>
        <p:spPr>
          <a:xfrm>
            <a:off x="511497" y="2708591"/>
            <a:ext cx="7112755" cy="723331"/>
          </a:xfrm>
          <a:prstGeom prst="rect">
            <a:avLst/>
          </a:prstGeom>
        </p:spPr>
      </p:pic>
      <p:grpSp>
        <p:nvGrpSpPr>
          <p:cNvPr id="11" name="Group 10">
            <a:extLst>
              <a:ext uri="{FF2B5EF4-FFF2-40B4-BE49-F238E27FC236}">
                <a16:creationId xmlns:a16="http://schemas.microsoft.com/office/drawing/2014/main" id="{759A7640-5529-CA42-9525-B295EDC48DB1}"/>
              </a:ext>
            </a:extLst>
          </p:cNvPr>
          <p:cNvGrpSpPr/>
          <p:nvPr/>
        </p:nvGrpSpPr>
        <p:grpSpPr>
          <a:xfrm>
            <a:off x="538929" y="2698686"/>
            <a:ext cx="7057891" cy="666414"/>
            <a:chOff x="538929" y="2698686"/>
            <a:chExt cx="7057891" cy="666414"/>
          </a:xfrm>
        </p:grpSpPr>
        <p:sp>
          <p:nvSpPr>
            <p:cNvPr id="6" name="Rounded Rectangle 5">
              <a:extLst>
                <a:ext uri="{FF2B5EF4-FFF2-40B4-BE49-F238E27FC236}">
                  <a16:creationId xmlns:a16="http://schemas.microsoft.com/office/drawing/2014/main" id="{4D53657E-3514-B444-9714-08D796DB7BBC}"/>
                </a:ext>
              </a:extLst>
            </p:cNvPr>
            <p:cNvSpPr/>
            <p:nvPr/>
          </p:nvSpPr>
          <p:spPr>
            <a:xfrm>
              <a:off x="538929" y="2993530"/>
              <a:ext cx="275847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8429C29-2D7F-2D4D-949A-A4EE7495E95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9528DD17-3550-E74E-8D03-58B706F813C7}"/>
              </a:ext>
            </a:extLst>
          </p:cNvPr>
          <p:cNvPicPr>
            <a:picLocks noChangeAspect="1"/>
          </p:cNvPicPr>
          <p:nvPr/>
        </p:nvPicPr>
        <p:blipFill>
          <a:blip r:embed="rId5"/>
          <a:stretch>
            <a:fillRect/>
          </a:stretch>
        </p:blipFill>
        <p:spPr>
          <a:xfrm rot="20846842">
            <a:off x="3536804" y="2475932"/>
            <a:ext cx="5436855" cy="2101877"/>
          </a:xfrm>
          <a:prstGeom prst="rect">
            <a:avLst/>
          </a:prstGeom>
        </p:spPr>
      </p:pic>
      <p:pic>
        <p:nvPicPr>
          <p:cNvPr id="12" name="Picture 11">
            <a:extLst>
              <a:ext uri="{FF2B5EF4-FFF2-40B4-BE49-F238E27FC236}">
                <a16:creationId xmlns:a16="http://schemas.microsoft.com/office/drawing/2014/main" id="{F1B7F5B8-B2F1-1947-9E66-97EAE80DD07F}"/>
              </a:ext>
            </a:extLst>
          </p:cNvPr>
          <p:cNvPicPr>
            <a:picLocks noChangeAspect="1"/>
          </p:cNvPicPr>
          <p:nvPr/>
        </p:nvPicPr>
        <p:blipFill>
          <a:blip r:embed="rId6"/>
          <a:stretch>
            <a:fillRect/>
          </a:stretch>
        </p:blipFill>
        <p:spPr>
          <a:xfrm>
            <a:off x="147576" y="3784155"/>
            <a:ext cx="3225800" cy="939800"/>
          </a:xfrm>
          <a:prstGeom prst="rect">
            <a:avLst/>
          </a:prstGeom>
        </p:spPr>
      </p:pic>
    </p:spTree>
    <p:extLst>
      <p:ext uri="{BB962C8B-B14F-4D97-AF65-F5344CB8AC3E}">
        <p14:creationId xmlns:p14="http://schemas.microsoft.com/office/powerpoint/2010/main" val="348642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dissolv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62D5-67BA-A640-AC63-2E2917D06507}"/>
              </a:ext>
            </a:extLst>
          </p:cNvPr>
          <p:cNvSpPr>
            <a:spLocks noGrp="1"/>
          </p:cNvSpPr>
          <p:nvPr>
            <p:ph type="title"/>
          </p:nvPr>
        </p:nvSpPr>
        <p:spPr/>
        <p:txBody>
          <a:bodyPr/>
          <a:lstStyle/>
          <a:p>
            <a:r>
              <a:rPr lang="en-US" sz="2800" dirty="0"/>
              <a:t>What’s Next?</a:t>
            </a:r>
          </a:p>
        </p:txBody>
      </p:sp>
      <p:sp>
        <p:nvSpPr>
          <p:cNvPr id="3" name="Text Placeholder 2">
            <a:extLst>
              <a:ext uri="{FF2B5EF4-FFF2-40B4-BE49-F238E27FC236}">
                <a16:creationId xmlns:a16="http://schemas.microsoft.com/office/drawing/2014/main" id="{5E86E43D-2773-FF4C-9329-96988F9B878E}"/>
              </a:ext>
            </a:extLst>
          </p:cNvPr>
          <p:cNvSpPr>
            <a:spLocks noGrp="1"/>
          </p:cNvSpPr>
          <p:nvPr>
            <p:ph type="body" idx="1"/>
          </p:nvPr>
        </p:nvSpPr>
        <p:spPr/>
        <p:txBody>
          <a:bodyPr/>
          <a:lstStyle/>
          <a:p>
            <a:r>
              <a:rPr lang="en-US" sz="1800" dirty="0"/>
              <a:t>A06/Q06 – 1 Week</a:t>
            </a:r>
          </a:p>
          <a:p>
            <a:r>
              <a:rPr lang="en-US" sz="1800" dirty="0"/>
              <a:t>Revise and resubmits</a:t>
            </a:r>
          </a:p>
          <a:p>
            <a:r>
              <a:rPr lang="en-US" sz="1800" dirty="0"/>
              <a:t>Prepare for the reading and discussion</a:t>
            </a:r>
          </a:p>
        </p:txBody>
      </p:sp>
      <p:sp>
        <p:nvSpPr>
          <p:cNvPr id="4" name="Slide Number Placeholder 3">
            <a:extLst>
              <a:ext uri="{FF2B5EF4-FFF2-40B4-BE49-F238E27FC236}">
                <a16:creationId xmlns:a16="http://schemas.microsoft.com/office/drawing/2014/main" id="{04F4FB07-1E98-7849-8F2A-28D3965DDDC5}"/>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spTree>
    <p:extLst>
      <p:ext uri="{BB962C8B-B14F-4D97-AF65-F5344CB8AC3E}">
        <p14:creationId xmlns:p14="http://schemas.microsoft.com/office/powerpoint/2010/main" val="3754939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12</a:t>
            </a:fld>
            <a:endParaRPr lang="en-US" altLang="en-US" sz="1200">
              <a:solidFill>
                <a:srgbClr val="0B87A1"/>
              </a:solidFill>
              <a:latin typeface="Dosis ExtraLight"/>
              <a:cs typeface="Dosis ExtraLight"/>
              <a:sym typeface="Dosis ExtraLight"/>
            </a:endParaRPr>
          </a:p>
        </p:txBody>
      </p:sp>
      <p:pic>
        <p:nvPicPr>
          <p:cNvPr id="15363" name="Google Shape;4809;p42">
            <a:hlinkClick r:id="rId3"/>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5"/>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7"/>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Software, like other inventions and creative works, is the </a:t>
            </a:r>
            <a:r>
              <a:rPr lang="en-US" sz="1800" b="1" i="1" dirty="0"/>
              <a:t>Intellectual Property (IP)</a:t>
            </a:r>
            <a:r>
              <a:rPr lang="en-US" sz="1800" dirty="0"/>
              <a:t> of those that created it, or the companies they work for (i.e. </a:t>
            </a:r>
            <a:r>
              <a:rPr lang="en-US" sz="1800" i="1" dirty="0"/>
              <a:t>work for hire</a:t>
            </a:r>
            <a:r>
              <a:rPr lang="en-US" sz="1800" dirty="0"/>
              <a:t>).</a:t>
            </a:r>
          </a:p>
          <a:p>
            <a:endParaRPr lang="en-US" sz="1600" dirty="0"/>
          </a:p>
          <a:p>
            <a:r>
              <a:rPr lang="en-US" sz="1800" dirty="0"/>
              <a:t>Four main categories of legal protection for Intellectual Property</a:t>
            </a:r>
          </a:p>
          <a:p>
            <a:pPr lvl="1"/>
            <a:r>
              <a:rPr lang="en-US" sz="1600" b="1" dirty="0"/>
              <a:t>Trademarks</a:t>
            </a:r>
          </a:p>
          <a:p>
            <a:pPr lvl="1"/>
            <a:r>
              <a:rPr lang="en-US" sz="1600" b="1" dirty="0"/>
              <a:t>Patents</a:t>
            </a:r>
          </a:p>
          <a:p>
            <a:pPr lvl="1"/>
            <a:r>
              <a:rPr lang="en-US" sz="1600" b="1" dirty="0"/>
              <a:t>Copyrights </a:t>
            </a:r>
          </a:p>
          <a:p>
            <a:pPr lvl="1"/>
            <a:r>
              <a:rPr lang="en-US" sz="1600" dirty="0"/>
              <a:t>Design Rights</a:t>
            </a:r>
          </a:p>
        </p:txBody>
      </p:sp>
    </p:spTree>
    <p:extLst>
      <p:ext uri="{BB962C8B-B14F-4D97-AF65-F5344CB8AC3E}">
        <p14:creationId xmlns:p14="http://schemas.microsoft.com/office/powerpoint/2010/main" val="261798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dissolve">
                                      <p:cBhvr>
                                        <p:cTn id="7" dur="500"/>
                                        <p:tgtEl>
                                          <p:spTgt spid="5">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dissolve">
                                      <p:cBhvr>
                                        <p:cTn id="10" dur="500"/>
                                        <p:tgtEl>
                                          <p:spTgt spid="5">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dissolve">
                                      <p:cBhvr>
                                        <p:cTn id="13" dur="500"/>
                                        <p:tgtEl>
                                          <p:spTgt spid="5">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5" end="5"/>
                                            </p:txEl>
                                          </p:spTgt>
                                        </p:tgtEl>
                                        <p:attrNameLst>
                                          <p:attrName>style.visibility</p:attrName>
                                        </p:attrNameLst>
                                      </p:cBhvr>
                                      <p:to>
                                        <p:strVal val="visible"/>
                                      </p:to>
                                    </p:set>
                                    <p:animEffect transition="in" filter="dissolve">
                                      <p:cBhvr>
                                        <p:cTn id="16" dur="500"/>
                                        <p:tgtEl>
                                          <p:spTgt spid="5">
                                            <p:txEl>
                                              <p:pRg st="5" end="5"/>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animEffect transition="in" filter="dissolve">
                                      <p:cBhvr>
                                        <p:cTn id="19"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Discuss the following terms in small groups…</a:t>
            </a:r>
          </a:p>
          <a:p>
            <a:pPr lvl="1"/>
            <a:r>
              <a:rPr lang="en-US" sz="1600" dirty="0"/>
              <a:t>Trademarks</a:t>
            </a:r>
          </a:p>
          <a:p>
            <a:pPr lvl="1"/>
            <a:r>
              <a:rPr lang="en-US" sz="1600" dirty="0"/>
              <a:t>Patents</a:t>
            </a:r>
          </a:p>
          <a:p>
            <a:pPr lvl="1"/>
            <a:r>
              <a:rPr lang="en-US" sz="1600" dirty="0"/>
              <a:t>Copyrights </a:t>
            </a:r>
          </a:p>
          <a:p>
            <a:pPr lvl="1"/>
            <a:endParaRPr lang="en-US" sz="1600" b="1" dirty="0"/>
          </a:p>
          <a:p>
            <a:r>
              <a:rPr lang="en-US" sz="1800" dirty="0"/>
              <a:t>What is an example of something your group believes would be protected by each?</a:t>
            </a:r>
          </a:p>
          <a:p>
            <a:r>
              <a:rPr lang="en-US" sz="1800" dirty="0"/>
              <a:t>Give a general description of what each protects.</a:t>
            </a:r>
            <a:endParaRPr lang="en-US" sz="1800" b="1" dirty="0"/>
          </a:p>
        </p:txBody>
      </p:sp>
    </p:spTree>
    <p:extLst>
      <p:ext uri="{BB962C8B-B14F-4D97-AF65-F5344CB8AC3E}">
        <p14:creationId xmlns:p14="http://schemas.microsoft.com/office/powerpoint/2010/main" val="3914828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99295"/>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877824"/>
            <a:ext cx="6761100" cy="3836226"/>
          </a:xfrm>
        </p:spPr>
        <p:txBody>
          <a:bodyPr/>
          <a:lstStyle/>
          <a:p>
            <a:r>
              <a:rPr lang="en-US" sz="2000" dirty="0"/>
              <a:t>Using the table at:</a:t>
            </a:r>
          </a:p>
          <a:p>
            <a:pPr lvl="1"/>
            <a:r>
              <a:rPr lang="en-US" sz="2400" dirty="0">
                <a:hlinkClick r:id="rId3"/>
              </a:rPr>
              <a:t>https://www.uspto.gov/trademarks/basics/trademark-patent-copyright</a:t>
            </a:r>
            <a:endParaRPr lang="en-US" sz="2400" dirty="0"/>
          </a:p>
          <a:p>
            <a:endParaRPr lang="en-US" sz="1050" dirty="0"/>
          </a:p>
          <a:p>
            <a:pPr marL="285750" indent="-285750">
              <a:buFont typeface="Arial" panose="020B0604020202020204" pitchFamily="34" charset="0"/>
              <a:buChar char="•"/>
            </a:pPr>
            <a:r>
              <a:rPr lang="en-US" sz="2000" dirty="0"/>
              <a:t>Discuss and come to a consensus of the type of protection that is most likely to apply to the following:</a:t>
            </a:r>
          </a:p>
          <a:p>
            <a:pPr marL="742950" lvl="1" indent="-285750">
              <a:buFont typeface="Arial" panose="020B0604020202020204" pitchFamily="34" charset="0"/>
              <a:buChar char="•"/>
            </a:pPr>
            <a:r>
              <a:rPr lang="en-US" sz="1600" dirty="0"/>
              <a:t>This activity</a:t>
            </a:r>
          </a:p>
          <a:p>
            <a:pPr marL="742950" lvl="1" indent="-285750">
              <a:buFont typeface="Arial" panose="020B0604020202020204" pitchFamily="34" charset="0"/>
              <a:buChar char="•"/>
            </a:pPr>
            <a:r>
              <a:rPr lang="en-US" sz="1600" dirty="0"/>
              <a:t>The name Microsoft</a:t>
            </a:r>
          </a:p>
          <a:p>
            <a:pPr marL="742950" lvl="1" indent="-285750">
              <a:buFont typeface="Arial" panose="020B0604020202020204" pitchFamily="34" charset="0"/>
              <a:buChar char="•"/>
            </a:pPr>
            <a:r>
              <a:rPr lang="en-US" sz="1600" dirty="0"/>
              <a:t>The Java </a:t>
            </a:r>
            <a:r>
              <a:rPr lang="en-US" sz="1600" dirty="0">
                <a:latin typeface="Courier" pitchFamily="2" charset="0"/>
              </a:rPr>
              <a:t>String</a:t>
            </a:r>
            <a:r>
              <a:rPr lang="en-US" sz="1600" dirty="0"/>
              <a:t> class</a:t>
            </a:r>
          </a:p>
          <a:p>
            <a:pPr marL="742950" lvl="1" indent="-285750">
              <a:buFont typeface="Arial" panose="020B0604020202020204" pitchFamily="34" charset="0"/>
              <a:buChar char="•"/>
            </a:pPr>
            <a:r>
              <a:rPr lang="en-US" sz="1600" dirty="0"/>
              <a:t>The sound an iMac makes at startup</a:t>
            </a:r>
          </a:p>
          <a:p>
            <a:pPr marL="742950" lvl="1" indent="-285750">
              <a:buFont typeface="Arial" panose="020B0604020202020204" pitchFamily="34" charset="0"/>
              <a:buChar char="•"/>
            </a:pPr>
            <a:r>
              <a:rPr lang="en-US" sz="1600" dirty="0"/>
              <a:t>The </a:t>
            </a:r>
            <a:r>
              <a:rPr lang="en-US" sz="1600" dirty="0" err="1"/>
              <a:t>linux</a:t>
            </a:r>
            <a:r>
              <a:rPr lang="en-US" sz="1600" dirty="0"/>
              <a:t> kernel</a:t>
            </a:r>
          </a:p>
          <a:p>
            <a:pPr marL="742950" lvl="1" indent="-285750">
              <a:buFont typeface="Arial" panose="020B0604020202020204" pitchFamily="34" charset="0"/>
              <a:buChar char="•"/>
            </a:pPr>
            <a:r>
              <a:rPr lang="en-US" sz="1600" dirty="0"/>
              <a:t>Google’s PageRank algorithm</a:t>
            </a:r>
          </a:p>
          <a:p>
            <a:pPr marL="742950" lvl="1" indent="-285750">
              <a:buFont typeface="Arial" panose="020B0604020202020204" pitchFamily="34" charset="0"/>
              <a:buChar char="•"/>
            </a:pPr>
            <a:r>
              <a:rPr lang="en-US" sz="1600" dirty="0"/>
              <a:t>The term PageRank</a:t>
            </a:r>
          </a:p>
          <a:p>
            <a:pPr marL="742950" lvl="1" indent="-285750">
              <a:buFont typeface="Arial" panose="020B0604020202020204" pitchFamily="34" charset="0"/>
              <a:buChar char="•"/>
            </a:pPr>
            <a:r>
              <a:rPr lang="en-US" sz="1600" dirty="0"/>
              <a:t>Google’s implementation of PageRank</a:t>
            </a:r>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4</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269494" y="3078574"/>
            <a:ext cx="2576884" cy="1835334"/>
          </a:xfrm>
          <a:prstGeom prst="rect">
            <a:avLst/>
          </a:prstGeom>
        </p:spPr>
      </p:pic>
    </p:spTree>
    <p:extLst>
      <p:ext uri="{BB962C8B-B14F-4D97-AF65-F5344CB8AC3E}">
        <p14:creationId xmlns:p14="http://schemas.microsoft.com/office/powerpoint/2010/main" val="1749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81F80-5E13-F944-BBE1-E9331B576A80}"/>
              </a:ext>
            </a:extLst>
          </p:cNvPr>
          <p:cNvSpPr>
            <a:spLocks noGrp="1"/>
          </p:cNvSpPr>
          <p:nvPr>
            <p:ph type="title"/>
          </p:nvPr>
        </p:nvSpPr>
        <p:spPr>
          <a:xfrm>
            <a:off x="718300" y="16999"/>
            <a:ext cx="6761100" cy="857400"/>
          </a:xfrm>
        </p:spPr>
        <p:txBody>
          <a:bodyPr/>
          <a:lstStyle/>
          <a:p>
            <a:r>
              <a:rPr lang="en-US" sz="3200" dirty="0"/>
              <a:t>Software as Intellectual Property</a:t>
            </a:r>
          </a:p>
        </p:txBody>
      </p:sp>
      <p:sp>
        <p:nvSpPr>
          <p:cNvPr id="3" name="Text Placeholder 2">
            <a:extLst>
              <a:ext uri="{FF2B5EF4-FFF2-40B4-BE49-F238E27FC236}">
                <a16:creationId xmlns:a16="http://schemas.microsoft.com/office/drawing/2014/main" id="{A485CF13-BE02-8F4E-906C-D7C6AEB30197}"/>
              </a:ext>
            </a:extLst>
          </p:cNvPr>
          <p:cNvSpPr>
            <a:spLocks noGrp="1"/>
          </p:cNvSpPr>
          <p:nvPr>
            <p:ph type="body" idx="1"/>
          </p:nvPr>
        </p:nvSpPr>
        <p:spPr>
          <a:xfrm>
            <a:off x="718300" y="1056894"/>
            <a:ext cx="6761100" cy="3935730"/>
          </a:xfrm>
        </p:spPr>
        <p:txBody>
          <a:bodyPr/>
          <a:lstStyle/>
          <a:p>
            <a:r>
              <a:rPr lang="en-US" sz="1800" dirty="0"/>
              <a:t>For software as intellectual property it is possible that multiple protections apply:</a:t>
            </a:r>
          </a:p>
          <a:p>
            <a:endParaRPr lang="en-US" sz="1800" dirty="0"/>
          </a:p>
          <a:p>
            <a:pPr lvl="1"/>
            <a:r>
              <a:rPr lang="en-US" sz="1600" dirty="0"/>
              <a:t>It is a creative work that exists “in a tangible medium.”</a:t>
            </a:r>
          </a:p>
          <a:p>
            <a:pPr lvl="2"/>
            <a:r>
              <a:rPr lang="en-US" sz="1600" dirty="0"/>
              <a:t>That program is </a:t>
            </a:r>
            <a:r>
              <a:rPr lang="en-US" sz="1600" i="1" dirty="0"/>
              <a:t>copyrighted</a:t>
            </a:r>
          </a:p>
          <a:p>
            <a:pPr lvl="1"/>
            <a:endParaRPr lang="en-US" sz="1600" dirty="0"/>
          </a:p>
          <a:p>
            <a:pPr lvl="1"/>
            <a:r>
              <a:rPr lang="en-US" sz="1600" dirty="0"/>
              <a:t>It can express a process that is “new, unique, and usable in some type of industry.”</a:t>
            </a:r>
          </a:p>
          <a:p>
            <a:pPr lvl="2"/>
            <a:r>
              <a:rPr lang="en-US" sz="1600" dirty="0"/>
              <a:t>That process is </a:t>
            </a:r>
            <a:r>
              <a:rPr lang="en-US" sz="1600" i="1" dirty="0"/>
              <a:t>patentable</a:t>
            </a:r>
            <a:r>
              <a:rPr lang="en-US" sz="1600" dirty="0"/>
              <a:t>.</a:t>
            </a:r>
          </a:p>
          <a:p>
            <a:pPr lvl="2"/>
            <a:endParaRPr lang="en-US" sz="1600" dirty="0"/>
          </a:p>
          <a:p>
            <a:pPr lvl="1"/>
            <a:r>
              <a:rPr lang="en-US" sz="1600" dirty="0"/>
              <a:t>It provides “goods or services” and the name “distinguishes them from others.”</a:t>
            </a:r>
          </a:p>
          <a:p>
            <a:pPr lvl="2"/>
            <a:r>
              <a:rPr lang="en-US" sz="1600" dirty="0"/>
              <a:t>That name is </a:t>
            </a:r>
            <a:r>
              <a:rPr lang="en-US" sz="1600" i="1" dirty="0"/>
              <a:t>trademarked</a:t>
            </a:r>
            <a:r>
              <a:rPr lang="en-US" sz="1600" dirty="0"/>
              <a:t>.</a:t>
            </a:r>
          </a:p>
        </p:txBody>
      </p:sp>
      <p:sp>
        <p:nvSpPr>
          <p:cNvPr id="4" name="Slide Number Placeholder 3">
            <a:extLst>
              <a:ext uri="{FF2B5EF4-FFF2-40B4-BE49-F238E27FC236}">
                <a16:creationId xmlns:a16="http://schemas.microsoft.com/office/drawing/2014/main" id="{4E0C0CF4-76BA-4F4C-B8D3-1D621958FC77}"/>
              </a:ext>
            </a:extLst>
          </p:cNvPr>
          <p:cNvSpPr>
            <a:spLocks noGrp="1"/>
          </p:cNvSpPr>
          <p:nvPr>
            <p:ph type="sldNum" idx="10"/>
          </p:nvPr>
        </p:nvSpPr>
        <p:spPr/>
        <p:txBody>
          <a:bodyPr/>
          <a:lstStyle/>
          <a:p>
            <a:fld id="{BDFCAF28-37E0-B74A-A667-EBA3961B24E0}" type="slidenum">
              <a:rPr lang="en-US" altLang="en-US" smtClean="0"/>
              <a:pPr/>
              <a:t>5</a:t>
            </a:fld>
            <a:endParaRPr lang="en-US" altLang="en-US" dirty="0"/>
          </a:p>
        </p:txBody>
      </p:sp>
    </p:spTree>
    <p:extLst>
      <p:ext uri="{BB962C8B-B14F-4D97-AF65-F5344CB8AC3E}">
        <p14:creationId xmlns:p14="http://schemas.microsoft.com/office/powerpoint/2010/main" val="33023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dissolve">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animEffect transition="in" filter="dissolve">
                                      <p:cBhvr>
                                        <p:cTn id="17" dur="500"/>
                                        <p:tgtEl>
                                          <p:spTgt spid="3">
                                            <p:txEl>
                                              <p:pRg st="8" end="8"/>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3">
                                            <p:txEl>
                                              <p:pRg st="9" end="9"/>
                                            </p:txEl>
                                          </p:spTgt>
                                        </p:tgtEl>
                                        <p:attrNameLst>
                                          <p:attrName>style.visibility</p:attrName>
                                        </p:attrNameLst>
                                      </p:cBhvr>
                                      <p:to>
                                        <p:strVal val="visible"/>
                                      </p:to>
                                    </p:set>
                                    <p:animEffect transition="in" filter="dissolve">
                                      <p:cBhvr>
                                        <p:cTn id="2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529063"/>
            <a:ext cx="6761100" cy="857400"/>
          </a:xfrm>
        </p:spPr>
        <p:txBody>
          <a:bodyPr/>
          <a:lstStyle/>
          <a:p>
            <a:r>
              <a:rPr lang="en-US" sz="2800" dirty="0"/>
              <a:t>Software and Licensing</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1472184"/>
            <a:ext cx="6761100" cy="3241866"/>
          </a:xfrm>
        </p:spPr>
        <p:txBody>
          <a:bodyPr/>
          <a:lstStyle/>
          <a:p>
            <a:r>
              <a:rPr lang="en-US" sz="1800" b="1" i="1" dirty="0"/>
              <a:t>Software licenses </a:t>
            </a:r>
            <a:r>
              <a:rPr lang="en-US" sz="1800" dirty="0"/>
              <a:t>are legal documents that use copyright to grant or restrict the way that software may be used, copied, modified and distributed.</a:t>
            </a:r>
          </a:p>
          <a:p>
            <a:endParaRPr lang="en-US" sz="1200" dirty="0"/>
          </a:p>
          <a:p>
            <a:pPr lvl="1"/>
            <a:r>
              <a:rPr lang="en-US" sz="1600" b="1" dirty="0"/>
              <a:t>Proprietary Software Licenses</a:t>
            </a:r>
          </a:p>
          <a:p>
            <a:pPr lvl="2"/>
            <a:r>
              <a:rPr lang="en-US" sz="1600" dirty="0"/>
              <a:t>Commercial development</a:t>
            </a:r>
          </a:p>
          <a:p>
            <a:pPr lvl="2"/>
            <a:r>
              <a:rPr lang="en-US" sz="1600" dirty="0"/>
              <a:t>Restrictive</a:t>
            </a:r>
          </a:p>
          <a:p>
            <a:pPr lvl="1"/>
            <a:endParaRPr lang="en-US" sz="1600" dirty="0"/>
          </a:p>
          <a:p>
            <a:pPr lvl="1"/>
            <a:r>
              <a:rPr lang="en-US" sz="1600" b="1" dirty="0"/>
              <a:t>Free and Open Source Software (FOSS) Licenses</a:t>
            </a:r>
          </a:p>
          <a:p>
            <a:pPr lvl="2"/>
            <a:r>
              <a:rPr lang="en-US" sz="1600" dirty="0"/>
              <a:t>Community development</a:t>
            </a:r>
            <a:endParaRPr lang="en-US" sz="1800" dirty="0"/>
          </a:p>
          <a:p>
            <a:pPr lvl="2"/>
            <a:r>
              <a:rPr lang="en-US" sz="1600" dirty="0"/>
              <a:t>Permissive</a:t>
            </a:r>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211892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0FAD7-D745-C941-8C24-DECD5689500C}"/>
              </a:ext>
            </a:extLst>
          </p:cNvPr>
          <p:cNvSpPr>
            <a:spLocks noGrp="1"/>
          </p:cNvSpPr>
          <p:nvPr>
            <p:ph type="title"/>
          </p:nvPr>
        </p:nvSpPr>
        <p:spPr>
          <a:xfrm>
            <a:off x="718300" y="81007"/>
            <a:ext cx="6761100" cy="857400"/>
          </a:xfrm>
        </p:spPr>
        <p:txBody>
          <a:bodyPr/>
          <a:lstStyle/>
          <a:p>
            <a:r>
              <a:rPr lang="en-US" sz="2800" dirty="0"/>
              <a:t>FOSS Licenses</a:t>
            </a:r>
          </a:p>
        </p:txBody>
      </p:sp>
      <p:sp>
        <p:nvSpPr>
          <p:cNvPr id="3" name="Text Placeholder 2">
            <a:extLst>
              <a:ext uri="{FF2B5EF4-FFF2-40B4-BE49-F238E27FC236}">
                <a16:creationId xmlns:a16="http://schemas.microsoft.com/office/drawing/2014/main" id="{8D221D46-0E35-C149-816C-D9E86A5E202D}"/>
              </a:ext>
            </a:extLst>
          </p:cNvPr>
          <p:cNvSpPr>
            <a:spLocks noGrp="1"/>
          </p:cNvSpPr>
          <p:nvPr>
            <p:ph type="body" idx="1"/>
          </p:nvPr>
        </p:nvSpPr>
        <p:spPr>
          <a:xfrm>
            <a:off x="718300" y="1312926"/>
            <a:ext cx="6578612" cy="3259074"/>
          </a:xfrm>
        </p:spPr>
        <p:txBody>
          <a:bodyPr/>
          <a:lstStyle/>
          <a:p>
            <a:r>
              <a:rPr lang="en-US" sz="1800" dirty="0"/>
              <a:t>A license makes software Free and Open Source by </a:t>
            </a:r>
            <a:r>
              <a:rPr lang="en-US" sz="1800" b="1" i="1" dirty="0"/>
              <a:t>granting specific permissions </a:t>
            </a:r>
            <a:r>
              <a:rPr lang="en-US" sz="1800" dirty="0"/>
              <a:t>on how others may use the copyrighted work and by </a:t>
            </a:r>
            <a:r>
              <a:rPr lang="en-US" sz="1800" b="1" i="1" dirty="0"/>
              <a:t>specifying what is required </a:t>
            </a:r>
            <a:r>
              <a:rPr lang="en-US" sz="1800" dirty="0"/>
              <a:t>in order to receive those permissions.</a:t>
            </a:r>
          </a:p>
          <a:p>
            <a:endParaRPr lang="en-US" sz="1800" dirty="0"/>
          </a:p>
          <a:p>
            <a:pPr lvl="1"/>
            <a:r>
              <a:rPr lang="en-US" sz="1800" b="1" dirty="0"/>
              <a:t>Permissive Licenses</a:t>
            </a:r>
          </a:p>
          <a:p>
            <a:pPr lvl="2"/>
            <a:r>
              <a:rPr lang="en-US" sz="1800" dirty="0"/>
              <a:t>“Do Anything” / “Anything Goes”</a:t>
            </a:r>
          </a:p>
          <a:p>
            <a:endParaRPr lang="en-US" sz="1800" dirty="0"/>
          </a:p>
          <a:p>
            <a:pPr lvl="1"/>
            <a:r>
              <a:rPr lang="en-US" sz="1800" b="1" dirty="0"/>
              <a:t>Copyleft Licenses</a:t>
            </a:r>
          </a:p>
          <a:p>
            <a:pPr lvl="2"/>
            <a:r>
              <a:rPr lang="en-US" sz="1800" dirty="0"/>
              <a:t>“Share-a-like” / “Viral”</a:t>
            </a:r>
          </a:p>
        </p:txBody>
      </p:sp>
      <p:sp>
        <p:nvSpPr>
          <p:cNvPr id="4" name="Slide Number Placeholder 3">
            <a:extLst>
              <a:ext uri="{FF2B5EF4-FFF2-40B4-BE49-F238E27FC236}">
                <a16:creationId xmlns:a16="http://schemas.microsoft.com/office/drawing/2014/main" id="{D06CD95A-ED3A-C74F-BE32-2FE9868A8442}"/>
              </a:ext>
            </a:extLst>
          </p:cNvPr>
          <p:cNvSpPr>
            <a:spLocks noGrp="1"/>
          </p:cNvSpPr>
          <p:nvPr>
            <p:ph type="sldNum" idx="10"/>
          </p:nvPr>
        </p:nvSpPr>
        <p:spPr/>
        <p:txBody>
          <a:bodyPr/>
          <a:lstStyle/>
          <a:p>
            <a:fld id="{BDFCAF28-37E0-B74A-A667-EBA3961B24E0}" type="slidenum">
              <a:rPr lang="en-US" altLang="en-US" smtClean="0"/>
              <a:pPr/>
              <a:t>7</a:t>
            </a:fld>
            <a:endParaRPr lang="en-US" altLang="en-US"/>
          </a:p>
        </p:txBody>
      </p:sp>
    </p:spTree>
    <p:extLst>
      <p:ext uri="{BB962C8B-B14F-4D97-AF65-F5344CB8AC3E}">
        <p14:creationId xmlns:p14="http://schemas.microsoft.com/office/powerpoint/2010/main" val="602826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dissolve">
                                      <p:cBhvr>
                                        <p:cTn id="10" dur="500"/>
                                        <p:tgtEl>
                                          <p:spTgt spid="3">
                                            <p:txEl>
                                              <p:pRg st="5" end="5"/>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dissolve">
                                      <p:cBhvr>
                                        <p:cTn id="2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pPr marL="38100" indent="0">
              <a:buNone/>
            </a:pPr>
            <a:r>
              <a:rPr lang="en-US" sz="2000" i="0" dirty="0">
                <a:solidFill>
                  <a:schemeClr val="bg1"/>
                </a:solidFill>
              </a:rPr>
              <a:t>The MIT License (MIT)</a:t>
            </a:r>
          </a:p>
          <a:p>
            <a:pPr marL="38100" indent="0">
              <a:buNone/>
            </a:pPr>
            <a:endParaRPr lang="en-US" sz="2000" i="0" dirty="0">
              <a:solidFill>
                <a:schemeClr val="bg1"/>
              </a:solidFill>
            </a:endParaRPr>
          </a:p>
          <a:p>
            <a:pPr marL="38100" indent="0">
              <a:buNone/>
            </a:pPr>
            <a:r>
              <a:rPr lang="en-US" sz="2000" i="0" dirty="0">
                <a:solidFill>
                  <a:schemeClr val="bg1"/>
                </a:solidFill>
              </a:rPr>
              <a:t>Copyright (c) &lt;year&gt; &lt;copyright holders&gt;</a:t>
            </a:r>
          </a:p>
          <a:p>
            <a:pPr marL="38100" indent="0">
              <a:buNone/>
            </a:pPr>
            <a:endParaRPr lang="en-US" sz="2000" i="0" dirty="0">
              <a:solidFill>
                <a:schemeClr val="bg1"/>
              </a:solidFill>
            </a:endParaRPr>
          </a:p>
          <a:p>
            <a:pPr marL="38100" indent="0">
              <a:buNone/>
            </a:pPr>
            <a:r>
              <a:rPr lang="en-US" sz="2000" i="0" dirty="0">
                <a:solidFill>
                  <a:schemeClr val="bg1"/>
                </a:solidFill>
              </a:rPr>
              <a:t>Permission is hereby granted, free of charge, to any person obtaining a copy of this software and associated documentation files (the "Software"), to deal in the Software without restriction, including without limitation the rights to use, copy, modify, merge, publish, distribute, sublicense, and/or sell copies of the Software, and to permit persons to whom the Software is furnished to do so, subject to the following conditions:</a:t>
            </a:r>
          </a:p>
          <a:p>
            <a:pPr marL="38100" indent="0">
              <a:buNone/>
            </a:pPr>
            <a:endParaRPr lang="en-US" sz="2000" i="0" dirty="0">
              <a:solidFill>
                <a:schemeClr val="bg1"/>
              </a:solidFill>
            </a:endParaRPr>
          </a:p>
          <a:p>
            <a:pPr marL="38100" indent="0">
              <a:buNone/>
            </a:pPr>
            <a:r>
              <a:rPr lang="en-US" sz="2000" i="0" dirty="0">
                <a:solidFill>
                  <a:schemeClr val="bg1"/>
                </a:solidFill>
              </a:rPr>
              <a:t>The above copyright notice and this permission notice shall be included in all copies or substantial portions of the Software.</a:t>
            </a:r>
          </a:p>
          <a:p>
            <a:pPr marL="38100" indent="0">
              <a:buNone/>
            </a:pPr>
            <a:endParaRPr lang="en-US" sz="800" i="0" dirty="0">
              <a:solidFill>
                <a:schemeClr val="bg1"/>
              </a:solidFill>
            </a:endParaRPr>
          </a:p>
          <a:p>
            <a:pPr marL="38100" indent="0">
              <a:buNone/>
            </a:pPr>
            <a:r>
              <a:rPr lang="en-US" sz="800" i="0" dirty="0">
                <a:solidFill>
                  <a:schemeClr val="bg1"/>
                </a:solidFill>
              </a:rPr>
              <a:t>THE SOFTWARE IS PROVIDED "AS IS", WITHOUT WARRANTY OF ANY KIND, EXPRESS OR IMPLIED, INCLUDING BUT NOT LIMITED TO THE WARRANTIES OF MERCHANTABILITY, FITNESS FOR A PARTICULAR PURPOSE AND NONINFRINGEMENT. IN NO EVENT SHALL THE AUTHORS OR COPYRIGHT HOLDERS BE LIABLE FOR ANY CLAIM, DAMAGES OR OTHER LIABILITY, WHETHER IN AN ACTION OF CONTRACT, TORT OR OTHERWISE, ARISING FROM, OUT OF OR IN CONNECTION WITH THE SOFTWARE OR THE USE OR OTHER DEALINGS IN THE SOFTWARE.</a:t>
            </a:r>
          </a:p>
          <a:p>
            <a:endParaRPr lang="en-US" sz="1400" dirty="0">
              <a:solidFill>
                <a:schemeClr val="bg1"/>
              </a:solidFill>
            </a:endParaRPr>
          </a:p>
        </p:txBody>
      </p:sp>
    </p:spTree>
    <p:extLst>
      <p:ext uri="{BB962C8B-B14F-4D97-AF65-F5344CB8AC3E}">
        <p14:creationId xmlns:p14="http://schemas.microsoft.com/office/powerpoint/2010/main" val="1293907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r>
              <a:rPr lang="en-US" sz="2000" dirty="0">
                <a:solidFill>
                  <a:schemeClr val="bg1"/>
                </a:solidFill>
              </a:rPr>
              <a:t>GNU GENERAL PUBLIC LICENSE Version 3, 29 June 2007</a:t>
            </a:r>
          </a:p>
          <a:p>
            <a:r>
              <a:rPr lang="en-US" sz="2000" dirty="0">
                <a:solidFill>
                  <a:schemeClr val="bg1"/>
                </a:solidFill>
              </a:rPr>
              <a:t>Copyright (C) 2007 Free Software Foundation, Inc</a:t>
            </a:r>
          </a:p>
          <a:p>
            <a:r>
              <a:rPr lang="en-US" sz="2000" dirty="0">
                <a:solidFill>
                  <a:schemeClr val="bg1"/>
                </a:solidFill>
              </a:rPr>
              <a:t>…</a:t>
            </a:r>
          </a:p>
          <a:p>
            <a:r>
              <a:rPr lang="en-US" sz="2000" dirty="0">
                <a:solidFill>
                  <a:schemeClr val="bg1"/>
                </a:solidFill>
              </a:rPr>
              <a:t>5. Conveying Modified Source Versions. You may convey a work based on the Program, or the modifications to produce it from the Program, in the form of source code under the terms of section 4, provided that you also meet all of these conditions:</a:t>
            </a:r>
            <a:endParaRPr lang="en-US" sz="800" dirty="0">
              <a:solidFill>
                <a:schemeClr val="bg1"/>
              </a:solidFill>
            </a:endParaRPr>
          </a:p>
          <a:p>
            <a:endParaRPr lang="en-US" sz="800" dirty="0">
              <a:solidFill>
                <a:schemeClr val="bg1"/>
              </a:solidFill>
            </a:endParaRPr>
          </a:p>
          <a:p>
            <a:r>
              <a:rPr lang="en-US" sz="2000" dirty="0">
                <a:solidFill>
                  <a:schemeClr val="bg1"/>
                </a:solidFill>
              </a:rPr>
              <a:t>a) The work must carry prominent notices stating that you modified it, and giving a relevant date. </a:t>
            </a:r>
          </a:p>
          <a:p>
            <a:r>
              <a:rPr lang="en-US" sz="2000" dirty="0">
                <a:solidFill>
                  <a:schemeClr val="bg1"/>
                </a:solidFill>
              </a:rPr>
              <a:t>b) The work must carry prominent notices stating that it is released under this License and any conditions added under section 7. This requirement modifies the requirement in section 4 to “keep intact all notices”. </a:t>
            </a:r>
          </a:p>
          <a:p>
            <a:r>
              <a:rPr lang="en-US" sz="2000" dirty="0">
                <a:solidFill>
                  <a:schemeClr val="bg1"/>
                </a:solidFill>
              </a:rPr>
              <a:t>c) You must license the entire work, as a whole, under this License to anyone who comes into possession of a copy.</a:t>
            </a:r>
          </a:p>
          <a:p>
            <a:r>
              <a:rPr lang="en-US" sz="2000" dirty="0">
                <a:solidFill>
                  <a:schemeClr val="bg1"/>
                </a:solidFill>
              </a:rPr>
              <a:t>…</a:t>
            </a:r>
          </a:p>
          <a:p>
            <a:endParaRPr lang="en-US" sz="2000" dirty="0">
              <a:solidFill>
                <a:schemeClr val="bg1"/>
              </a:solidFill>
            </a:endParaRPr>
          </a:p>
        </p:txBody>
      </p:sp>
      <p:sp>
        <p:nvSpPr>
          <p:cNvPr id="2" name="Rounded Rectangle 1">
            <a:extLst>
              <a:ext uri="{FF2B5EF4-FFF2-40B4-BE49-F238E27FC236}">
                <a16:creationId xmlns:a16="http://schemas.microsoft.com/office/drawing/2014/main" id="{CBD8DF2C-2C12-BD4D-BE1B-69306430207B}"/>
              </a:ext>
            </a:extLst>
          </p:cNvPr>
          <p:cNvSpPr/>
          <p:nvPr/>
        </p:nvSpPr>
        <p:spPr>
          <a:xfrm>
            <a:off x="265176" y="418795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7809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4953</TotalTime>
  <Words>2156</Words>
  <Application>Microsoft Macintosh PowerPoint</Application>
  <PresentationFormat>On-screen Show (16:9)</PresentationFormat>
  <Paragraphs>256</Paragraphs>
  <Slides>12</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Courier</vt:lpstr>
      <vt:lpstr>Dosis</vt:lpstr>
      <vt:lpstr>Dosis ExtraLight</vt:lpstr>
      <vt:lpstr>Titillium Web Light</vt:lpstr>
      <vt:lpstr>Mowbray template</vt:lpstr>
      <vt:lpstr>06 – Software Licensing and FOSS</vt:lpstr>
      <vt:lpstr>Intellectual Property Protections</vt:lpstr>
      <vt:lpstr>Intellectual Property Protections</vt:lpstr>
      <vt:lpstr>Activity</vt:lpstr>
      <vt:lpstr>Software as Intellectual Property</vt:lpstr>
      <vt:lpstr>Software and Licensing</vt:lpstr>
      <vt:lpstr>FOSS Licenses</vt:lpstr>
      <vt:lpstr>PowerPoint Presentation</vt:lpstr>
      <vt:lpstr>PowerPoint Presentation</vt:lpstr>
      <vt:lpstr>This Can Get Complicated…</vt:lpstr>
      <vt:lpstr>What’s Next?</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Braught, Grant</dc:creator>
  <cp:lastModifiedBy>Braught, Grant</cp:lastModifiedBy>
  <cp:revision>105</cp:revision>
  <dcterms:created xsi:type="dcterms:W3CDTF">2020-09-22T12:35:49Z</dcterms:created>
  <dcterms:modified xsi:type="dcterms:W3CDTF">2021-10-01T15:56:01Z</dcterms:modified>
</cp:coreProperties>
</file>

<file path=docProps/thumbnail.jpeg>
</file>